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17" r:id="rId5"/>
    <p:sldId id="2522" r:id="rId6"/>
    <p:sldId id="2523" r:id="rId7"/>
    <p:sldId id="2516" r:id="rId8"/>
    <p:sldId id="252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5050"/>
    <a:srgbClr val="FF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73A0DAA-6AF3-43AB-8588-CEC1D06C72B9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8" autoAdjust="0"/>
    <p:restoredTop sz="94712" autoAdjust="0"/>
  </p:normalViewPr>
  <p:slideViewPr>
    <p:cSldViewPr snapToGrid="0">
      <p:cViewPr varScale="1">
        <p:scale>
          <a:sx n="110" d="100"/>
          <a:sy n="110" d="100"/>
        </p:scale>
        <p:origin x="534" y="108"/>
      </p:cViewPr>
      <p:guideLst/>
    </p:cSldViewPr>
  </p:slideViewPr>
  <p:outlineViewPr>
    <p:cViewPr>
      <p:scale>
        <a:sx n="33" d="100"/>
        <a:sy n="33" d="100"/>
      </p:scale>
      <p:origin x="0" y="-94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077DB-935E-4A0A-947A-D283B9F9F452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C0B10-7CAE-41E4-AB02-7E8B1FF2B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EC30E-1A71-4188-9BE7-E2A64929A436}" type="datetimeFigureOut">
              <a:rPr lang="en-US" noProof="0" smtClean="0"/>
              <a:t>10/28/2020</a:t>
            </a:fld>
            <a:endParaRPr lang="en-US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0193B-564F-4854-8A52-728F3FB19C85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804025"/>
          </a:xfrm>
          <a:solidFill>
            <a:schemeClr val="bg1">
              <a:lumMod val="85000"/>
            </a:schemeClr>
          </a:solidFill>
        </p:spPr>
        <p:txBody>
          <a:bodyPr tIns="1728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0400" y="2811053"/>
            <a:ext cx="8991600" cy="1261295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  <a:solidFill>
            <a:schemeClr val="accent2">
              <a:alpha val="80000"/>
            </a:schemeClr>
          </a:solidFill>
        </p:spPr>
        <p:txBody>
          <a:bodyPr vert="horz" lIns="180000" tIns="180000" rIns="180000" bIns="180000" rtlCol="0">
            <a:noAutofit/>
          </a:bodyPr>
          <a:lstStyle>
            <a:lvl1pPr marL="0" indent="0" algn="r">
              <a:buNone/>
              <a:defRPr lang="en-ZA" dirty="0">
                <a:solidFill>
                  <a:schemeClr val="bg1"/>
                </a:solidFill>
              </a:defRPr>
            </a:lvl1pPr>
          </a:lstStyle>
          <a:p>
            <a:pPr marL="266700" lvl="0" indent="-266700" algn="ctr"/>
            <a:r>
              <a:rPr lang="en-US" noProof="0"/>
              <a:t>Click to edit Master subtitle style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269861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DEBF36F-ADC5-48FF-BFAF-3BED06924FD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2000"/>
            <a:ext cx="5472000" cy="468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511250"/>
            <a:ext cx="5472113" cy="4680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360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511476"/>
            <a:ext cx="3600450" cy="467924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511475"/>
            <a:ext cx="3600450" cy="467925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16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512000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512000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507535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507535"/>
            <a:ext cx="2160588" cy="4683715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ABD5E-B8F1-4246-B167-09138760AD7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0400" y="2811053"/>
            <a:ext cx="8991600" cy="1261295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  <a:solidFill>
            <a:schemeClr val="accent2">
              <a:alpha val="80000"/>
            </a:schemeClr>
          </a:solidFill>
        </p:spPr>
        <p:txBody>
          <a:bodyPr vert="horz" lIns="180000" tIns="180000" rIns="180000" bIns="180000" rtlCol="0">
            <a:noAutofit/>
          </a:bodyPr>
          <a:lstStyle>
            <a:lvl1pPr marL="0" indent="0" algn="r">
              <a:buNone/>
              <a:defRPr lang="en-ZA" dirty="0">
                <a:solidFill>
                  <a:schemeClr val="bg1"/>
                </a:solidFill>
              </a:defRPr>
            </a:lvl1pPr>
          </a:lstStyle>
          <a:p>
            <a:pPr marL="266700" lvl="0" indent="-266700" algn="ctr"/>
            <a:r>
              <a:rPr lang="en-US" noProof="0"/>
              <a:t>Click to edit Master subtitle style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269861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57760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473AB13-DFF9-4538-9907-E261659E0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700" y="2156226"/>
            <a:ext cx="5958000" cy="1958400"/>
          </a:xfrm>
          <a:solidFill>
            <a:schemeClr val="bg1"/>
          </a:solidFill>
        </p:spPr>
        <p:txBody>
          <a:bodyPr lIns="252000" tIns="180000" rIns="180000" bIns="180000"/>
          <a:lstStyle>
            <a:lvl1pPr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noProof="0"/>
              <a:t>Click to edit section 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0" y="5209682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14B95064-E6BF-43CD-ACBD-6363E8D9B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4114627"/>
            <a:ext cx="5956300" cy="1095056"/>
          </a:xfrm>
          <a:solidFill>
            <a:schemeClr val="accent2">
              <a:alpha val="80000"/>
            </a:schemeClr>
          </a:solidFill>
        </p:spPr>
        <p:txBody>
          <a:bodyPr vert="horz" lIns="252000" tIns="180000" rIns="180000" bIns="180000" rtlCol="0">
            <a:noAutofit/>
          </a:bodyPr>
          <a:lstStyle>
            <a:lvl1pPr marL="0" indent="0" algn="l">
              <a:buNone/>
              <a:defRPr lang="en-US">
                <a:solidFill>
                  <a:schemeClr val="bg1"/>
                </a:solidFill>
              </a:defRPr>
            </a:lvl1pPr>
          </a:lstStyle>
          <a:p>
            <a:pPr marL="266700" lvl="0" indent="-26670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2563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008000"/>
            <a:ext cx="11328000" cy="5183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6207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EE1E0B79-3CC8-4DCF-8AEC-AC43BC9A3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886" y="1007250"/>
            <a:ext cx="5460114" cy="5169713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546508-E26C-46CD-8939-D20E71BF4E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999" y="1007250"/>
            <a:ext cx="5448115" cy="5169713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55533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016231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2" name="Rectangle 11" descr="Accent bar right&#10;">
            <a:extLst>
              <a:ext uri="{FF2B5EF4-FFF2-40B4-BE49-F238E27FC236}">
                <a16:creationId xmlns:a16="http://schemas.microsoft.com/office/drawing/2014/main" id="{3E8A46E0-47C2-4441-B7DD-F621A80F1F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99887" y="1016231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902C307-6561-4E11-9899-1F34830AE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800" y="1224128"/>
            <a:ext cx="5448115" cy="358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D73439B-6B1B-47C5-B2B0-409015FB33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2086" y="1224128"/>
            <a:ext cx="5447914" cy="358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12AC6878-44C6-4445-A225-70C0DC482E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99886" y="1955731"/>
            <a:ext cx="5447914" cy="423393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6D675DA8-374F-4915-973A-53612A41F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800" y="1943031"/>
            <a:ext cx="5447914" cy="424663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53150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3932037" cy="141127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892926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5B68CA9-AC4C-4D15-9BA1-A9F1AC560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8816" y="432001"/>
            <a:ext cx="6971184" cy="54290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29B24D8A-D8A5-4F57-A260-A4CF75FCB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200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14327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3932037" cy="141127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892926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E50A411-2E68-4F4D-B4BC-62E87C633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200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2FBF39A8-0BD5-48FD-9993-F595D4F727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88816" y="432001"/>
            <a:ext cx="6971184" cy="5429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4063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</a:t>
            </a:r>
            <a:br>
              <a:rPr lang="en-US" noProof="0" dirty="0"/>
            </a:br>
            <a:r>
              <a:rPr lang="en-US" noProof="0" dirty="0"/>
              <a:t>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5700" y="2204792"/>
            <a:ext cx="5956300" cy="1944000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Click to edit section divider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35700" y="4148860"/>
            <a:ext cx="5956300" cy="1100565"/>
          </a:xfrm>
          <a:solidFill>
            <a:schemeClr val="accent2">
              <a:alpha val="80000"/>
            </a:schemeClr>
          </a:solidFill>
        </p:spPr>
        <p:txBody>
          <a:bodyPr lIns="180000" tIns="180000" rIns="252000" bIns="180000"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524778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371590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CF994-8B2C-443F-B695-7378DD360DAA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694D9D-C633-4D52-965E-E5BBD9883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694D9D-C633-4D52-965E-E5BBD9883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DB3A426-6D4A-4D91-ACD6-A2C25BAE44E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64370" y="2033588"/>
            <a:ext cx="8863262" cy="2790825"/>
          </a:xfrm>
        </p:spPr>
        <p:txBody>
          <a:bodyPr anchor="ctr"/>
          <a:lstStyle>
            <a:lvl1pPr marL="0" indent="0" algn="ctr">
              <a:buNone/>
              <a:defRPr sz="6000"/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72436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00433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er Slide 2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411412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</a:t>
            </a:r>
            <a:br>
              <a:rPr lang="en-US" noProof="0" dirty="0"/>
            </a:br>
            <a:r>
              <a:rPr lang="en-US" noProof="0" dirty="0"/>
              <a:t>your Photo Here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473AB13-DFF9-4538-9907-E261659E0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700" y="2156226"/>
            <a:ext cx="5958000" cy="1958400"/>
          </a:xfrm>
          <a:solidFill>
            <a:schemeClr val="bg1"/>
          </a:solidFill>
        </p:spPr>
        <p:txBody>
          <a:bodyPr lIns="252000" tIns="180000" rIns="180000" bIns="180000"/>
          <a:lstStyle>
            <a:lvl1pPr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noProof="0"/>
              <a:t>Click to edit section divider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10760"/>
            <a:ext cx="5956300" cy="1100565"/>
          </a:xfrm>
          <a:solidFill>
            <a:schemeClr val="accent2">
              <a:alpha val="80000"/>
            </a:schemeClr>
          </a:solidFill>
        </p:spPr>
        <p:txBody>
          <a:bodyPr lIns="252000" tIns="180000" rIns="180000" bIns="180000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0" y="5209682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82858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mag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11800" y="3802899"/>
            <a:ext cx="4648200" cy="985000"/>
          </a:xfrm>
          <a:solidFill>
            <a:schemeClr val="bg1"/>
          </a:solidFill>
        </p:spPr>
        <p:txBody>
          <a:bodyPr lIns="180000" tIns="180000" rIns="180000" bIns="180000"/>
          <a:lstStyle>
            <a:lvl1pPr algn="r"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11800" y="4787900"/>
            <a:ext cx="4648200" cy="1162800"/>
          </a:xfrm>
          <a:solidFill>
            <a:schemeClr val="accent2">
              <a:alpha val="80000"/>
            </a:schemeClr>
          </a:solidFill>
        </p:spPr>
        <p:txBody>
          <a:bodyPr lIns="180000" tIns="180000" rIns="180000" bIns="18000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2668686"/>
            <a:ext cx="5472000" cy="299942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08F53F-6AA2-4060-904A-BC90211DC043}"/>
              </a:ext>
            </a:extLst>
          </p:cNvPr>
          <p:cNvSpPr/>
          <p:nvPr userDrawn="1"/>
        </p:nvSpPr>
        <p:spPr>
          <a:xfrm>
            <a:off x="9348588" y="3700775"/>
            <a:ext cx="2411412" cy="1148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010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mage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8100" y="1869795"/>
            <a:ext cx="6641900" cy="1124345"/>
          </a:xfrm>
          <a:solidFill>
            <a:schemeClr val="bg1">
              <a:lumMod val="95000"/>
            </a:schemeClr>
          </a:solidFill>
        </p:spPr>
        <p:txBody>
          <a:bodyPr lIns="180000" tIns="180000" rIns="180000" bIns="180000"/>
          <a:lstStyle>
            <a:lvl1pPr algn="l"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18334" y="2994141"/>
            <a:ext cx="6641626" cy="590155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8000" y="3763648"/>
            <a:ext cx="5472000" cy="2428351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5285E0-8F27-49C4-AADF-92A3B72D41FD}"/>
              </a:ext>
            </a:extLst>
          </p:cNvPr>
          <p:cNvSpPr/>
          <p:nvPr userDrawn="1"/>
        </p:nvSpPr>
        <p:spPr>
          <a:xfrm>
            <a:off x="9775824" y="1762069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438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mparison Left Placeholder 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2307689"/>
            <a:ext cx="5472000" cy="3600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815037"/>
            <a:ext cx="5472000" cy="337696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Comparison Left Placeholder 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2308214"/>
            <a:ext cx="5472000" cy="358775"/>
          </a:xfrm>
        </p:spPr>
        <p:txBody>
          <a:bodyPr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812214"/>
            <a:ext cx="5472113" cy="3379036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33E7E-50D2-4F6C-9DF2-CF4C98C4B8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Rectangle 9" descr="Accent block left">
            <a:extLst>
              <a:ext uri="{FF2B5EF4-FFF2-40B4-BE49-F238E27FC236}">
                <a16:creationId xmlns:a16="http://schemas.microsoft.com/office/drawing/2014/main" id="{BBC0CAF5-0DE6-4BEA-824E-124A54A76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2100317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1" name="Rectangle 10" descr="Accent bar right&#10;">
            <a:extLst>
              <a:ext uri="{FF2B5EF4-FFF2-40B4-BE49-F238E27FC236}">
                <a16:creationId xmlns:a16="http://schemas.microsoft.com/office/drawing/2014/main" id="{ED008080-B2F5-441A-8B15-30AE86BBF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99887" y="2100317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"/>
            <a:ext cx="12192000" cy="637135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0" y="5359400"/>
            <a:ext cx="5664000" cy="565899"/>
          </a:xfrm>
          <a:solidFill>
            <a:schemeClr val="tx1"/>
          </a:solidFill>
        </p:spPr>
        <p:txBody>
          <a:bodyPr lIns="180000" tIns="180000" rIns="180000" bIns="180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Enter your caption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3D119C-DBF5-4B4F-BE38-7BD7B5C8A5D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F8E7C83-06D7-4C5B-85B7-0E5713B4F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102" cy="6804025"/>
          </a:xfrm>
          <a:solidFill>
            <a:schemeClr val="bg1">
              <a:lumMod val="85000"/>
            </a:schemeClr>
          </a:solidFill>
        </p:spPr>
        <p:txBody>
          <a:bodyPr tIns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0" y="2798354"/>
            <a:ext cx="3733800" cy="1013684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Thank You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52FA7FC9-E40E-4144-84E4-34E3722E9A6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58200" y="3957705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Full Name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7289182-4FE6-4A18-9775-4588D5801CF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58200" y="4306722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Phone Number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BD4E94C7-6CAF-4FEE-9E02-D3D3A2AC5EA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58200" y="4655739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Email or Social Media Handle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0DE421A3-3C59-48FC-BC3B-007ADFBEB4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58200" y="5004756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Company Website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8458200" y="2685912"/>
            <a:ext cx="3733800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2FB6A7-1E80-487C-93E6-DCAA8751EF2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4966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/>
          </a:solidFill>
        </p:spPr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EB0D177-9AA4-42F4-9CD7-CD206217CA6D}"/>
              </a:ext>
            </a:extLst>
          </p:cNvPr>
          <p:cNvSpPr/>
          <p:nvPr userDrawn="1"/>
        </p:nvSpPr>
        <p:spPr>
          <a:xfrm>
            <a:off x="9780101" y="6371351"/>
            <a:ext cx="1979897" cy="431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28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/>
              <a:t>Click to edit page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11328000" cy="467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0000" y="6371350"/>
            <a:ext cx="432000" cy="497347"/>
          </a:xfrm>
          <a:prstGeom prst="rect">
            <a:avLst/>
          </a:prstGeom>
          <a:solidFill>
            <a:schemeClr val="tx1"/>
          </a:solidFill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C39664-EB8B-4A32-915A-D4308F792772}"/>
              </a:ext>
            </a:extLst>
          </p:cNvPr>
          <p:cNvSpPr/>
          <p:nvPr userDrawn="1"/>
        </p:nvSpPr>
        <p:spPr>
          <a:xfrm>
            <a:off x="-1" y="6803351"/>
            <a:ext cx="11658599" cy="653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B49670D-8F18-44A8-B217-67B412095C0D}"/>
              </a:ext>
            </a:extLst>
          </p:cNvPr>
          <p:cNvSpPr/>
          <p:nvPr userDrawn="1"/>
        </p:nvSpPr>
        <p:spPr>
          <a:xfrm flipH="1">
            <a:off x="11658600" y="6803351"/>
            <a:ext cx="101400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30FA059-EC32-4FFF-9673-48849B2FA43A}"/>
              </a:ext>
            </a:extLst>
          </p:cNvPr>
          <p:cNvCxnSpPr>
            <a:cxnSpLocks/>
          </p:cNvCxnSpPr>
          <p:nvPr userDrawn="1"/>
        </p:nvCxnSpPr>
        <p:spPr>
          <a:xfrm flipH="1">
            <a:off x="2" y="6286500"/>
            <a:ext cx="12191998" cy="84851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2.jpg">
            <a:extLst>
              <a:ext uri="{FF2B5EF4-FFF2-40B4-BE49-F238E27FC236}">
                <a16:creationId xmlns:a16="http://schemas.microsoft.com/office/drawing/2014/main" id="{6E4B93DC-2D73-433B-941C-8C17BF92F7AC}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print"/>
          <a:stretch>
            <a:fillRect/>
          </a:stretch>
        </p:blipFill>
        <p:spPr>
          <a:xfrm>
            <a:off x="0" y="6400957"/>
            <a:ext cx="1584325" cy="372783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68283B7-6BAB-4EA6-BC0E-DE69BFB8BA7D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>
            <a:off x="10766943" y="6371345"/>
            <a:ext cx="993055" cy="49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58" r:id="rId4"/>
    <p:sldLayoutId id="2147483666" r:id="rId5"/>
    <p:sldLayoutId id="2147483659" r:id="rId6"/>
    <p:sldLayoutId id="2147483660" r:id="rId7"/>
    <p:sldLayoutId id="2147483664" r:id="rId8"/>
    <p:sldLayoutId id="2147483650" r:id="rId9"/>
    <p:sldLayoutId id="2147483652" r:id="rId10"/>
    <p:sldLayoutId id="2147483656" r:id="rId11"/>
    <p:sldLayoutId id="2147483657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3" r:id="rId18"/>
    <p:sldLayoutId id="2147483674" r:id="rId19"/>
    <p:sldLayoutId id="2147483654" r:id="rId20"/>
    <p:sldLayoutId id="2147483655" r:id="rId21"/>
    <p:sldLayoutId id="2147483675" r:id="rId22"/>
    <p:sldLayoutId id="2147483672" r:id="rId2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15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F2941D-7B46-4347-90B5-1952CBE82A9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1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F524A1-0D70-4B4F-80D0-48CA8C9AE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Completing the matrix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570ADB-0A9D-4D6B-8260-F141EAE84B0B}"/>
              </a:ext>
            </a:extLst>
          </p:cNvPr>
          <p:cNvSpPr txBox="1"/>
          <p:nvPr/>
        </p:nvSpPr>
        <p:spPr>
          <a:xfrm>
            <a:off x="536894" y="1300294"/>
            <a:ext cx="105533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you don’t already have a things to do list, write one out. Include on it, things that you know you need to do, such as having that discussion with one of your team or planning a revised team strategy, but don’t feel you have the time to do;</a:t>
            </a:r>
          </a:p>
          <a:p>
            <a:endParaRPr lang="en-US" dirty="0"/>
          </a:p>
          <a:p>
            <a:r>
              <a:rPr lang="en-US" dirty="0"/>
              <a:t>Then for each item review:-</a:t>
            </a:r>
          </a:p>
          <a:p>
            <a:endParaRPr lang="en-US" dirty="0"/>
          </a:p>
          <a:p>
            <a:r>
              <a:rPr lang="en-US" b="1" dirty="0"/>
              <a:t>Is it urgent? </a:t>
            </a:r>
            <a:r>
              <a:rPr lang="en-US" dirty="0"/>
              <a:t>– does it demand immediate attention / timescale?  They are often the ones we concentrate on and they demand attention because the consequences of not dealing with them are immediate. </a:t>
            </a:r>
          </a:p>
          <a:p>
            <a:endParaRPr lang="en-US" dirty="0"/>
          </a:p>
          <a:p>
            <a:r>
              <a:rPr lang="en-US" b="1" dirty="0"/>
              <a:t>Is it important? – </a:t>
            </a:r>
            <a:r>
              <a:rPr lang="en-US" dirty="0"/>
              <a:t>does it have an outcome that leads to you achieving your goals, whether these are professional or personal.</a:t>
            </a:r>
          </a:p>
          <a:p>
            <a:endParaRPr lang="en-US" dirty="0"/>
          </a:p>
          <a:p>
            <a:r>
              <a:rPr lang="en-US" dirty="0"/>
              <a:t>Plot them into the matrix and  reflect on what your follow up actions need to be. </a:t>
            </a:r>
          </a:p>
          <a:p>
            <a:endParaRPr lang="en-US" dirty="0"/>
          </a:p>
          <a:p>
            <a:r>
              <a:rPr lang="en-US" dirty="0"/>
              <a:t>Complete this task overnight and be ready to share your reflections tomorrow.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9109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C9E425D-0D05-430C-8836-40F4A4C6608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2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D6028B-1B44-426C-8C04-59BB47AB3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Eisenhower Matrix</a:t>
            </a:r>
            <a:endParaRPr lang="en-GB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D62BBFEC-2C06-4800-AE79-59F9C8A6D1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192032"/>
              </p:ext>
            </p:extLst>
          </p:nvPr>
        </p:nvGraphicFramePr>
        <p:xfrm>
          <a:off x="2032000" y="1332063"/>
          <a:ext cx="8128000" cy="433050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96220859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961568943"/>
                    </a:ext>
                  </a:extLst>
                </a:gridCol>
              </a:tblGrid>
              <a:tr h="2165253">
                <a:tc>
                  <a:txBody>
                    <a:bodyPr/>
                    <a:lstStyle/>
                    <a:p>
                      <a:pPr algn="ctr"/>
                      <a:endParaRPr lang="en-GB" b="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u="none" dirty="0"/>
                    </a:p>
                    <a:p>
                      <a:pPr algn="ctr"/>
                      <a:endParaRPr lang="en-GB" u="none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634490"/>
                  </a:ext>
                </a:extLst>
              </a:tr>
              <a:tr h="216525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  <a:p>
                      <a:pPr algn="ctr"/>
                      <a:endParaRPr lang="en-GB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520384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30DA68E-3185-42D0-A568-49B7492FD173}"/>
              </a:ext>
            </a:extLst>
          </p:cNvPr>
          <p:cNvSpPr txBox="1"/>
          <p:nvPr/>
        </p:nvSpPr>
        <p:spPr>
          <a:xfrm>
            <a:off x="3330429" y="942008"/>
            <a:ext cx="1266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Urgent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946693F-5523-461C-9D15-54D34F6A4751}"/>
              </a:ext>
            </a:extLst>
          </p:cNvPr>
          <p:cNvSpPr txBox="1"/>
          <p:nvPr/>
        </p:nvSpPr>
        <p:spPr>
          <a:xfrm>
            <a:off x="7594835" y="942008"/>
            <a:ext cx="1266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Not urgent</a:t>
            </a:r>
            <a:endParaRPr lang="en-GB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13944EB-D58C-4BD0-B85B-637F6312F98A}"/>
              </a:ext>
            </a:extLst>
          </p:cNvPr>
          <p:cNvSpPr txBox="1"/>
          <p:nvPr/>
        </p:nvSpPr>
        <p:spPr>
          <a:xfrm>
            <a:off x="782039" y="2226922"/>
            <a:ext cx="1266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Important 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C4B4D4B-6979-4B5D-89F2-133BED1168D0}"/>
              </a:ext>
            </a:extLst>
          </p:cNvPr>
          <p:cNvSpPr txBox="1"/>
          <p:nvPr/>
        </p:nvSpPr>
        <p:spPr>
          <a:xfrm>
            <a:off x="782680" y="4261747"/>
            <a:ext cx="1266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Not important </a:t>
            </a:r>
            <a:endParaRPr lang="en-GB" b="1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C269B96-9A02-42E0-9B36-9D7B8E03E7CA}"/>
              </a:ext>
            </a:extLst>
          </p:cNvPr>
          <p:cNvCxnSpPr>
            <a:stCxn id="15" idx="3"/>
          </p:cNvCxnSpPr>
          <p:nvPr/>
        </p:nvCxnSpPr>
        <p:spPr>
          <a:xfrm>
            <a:off x="4597167" y="1126674"/>
            <a:ext cx="2848662" cy="10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D794460-DD02-4F9D-B976-9C4A1974E3BE}"/>
              </a:ext>
            </a:extLst>
          </p:cNvPr>
          <p:cNvCxnSpPr>
            <a:stCxn id="19" idx="2"/>
          </p:cNvCxnSpPr>
          <p:nvPr/>
        </p:nvCxnSpPr>
        <p:spPr>
          <a:xfrm>
            <a:off x="1415408" y="2596254"/>
            <a:ext cx="0" cy="1665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B2516EB-68A8-424D-A160-77EAFCF6F924}"/>
              </a:ext>
            </a:extLst>
          </p:cNvPr>
          <p:cNvSpPr txBox="1"/>
          <p:nvPr/>
        </p:nvSpPr>
        <p:spPr>
          <a:xfrm>
            <a:off x="2943293" y="1685710"/>
            <a:ext cx="252774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0" dirty="0"/>
              <a:t>Important Deadlines</a:t>
            </a:r>
          </a:p>
          <a:p>
            <a:pPr algn="ctr"/>
            <a:r>
              <a:rPr lang="en-GB" b="0" dirty="0"/>
              <a:t>Crises</a:t>
            </a:r>
          </a:p>
          <a:p>
            <a:pPr algn="ctr"/>
            <a:r>
              <a:rPr lang="en-GB" b="0" dirty="0"/>
              <a:t>Emergencies</a:t>
            </a:r>
          </a:p>
          <a:p>
            <a:pPr algn="ctr"/>
            <a:r>
              <a:rPr lang="en-GB" b="0" dirty="0"/>
              <a:t>Last minute preparations</a:t>
            </a:r>
          </a:p>
          <a:p>
            <a:pPr algn="ctr"/>
            <a:r>
              <a:rPr lang="en-GB" b="0" dirty="0"/>
              <a:t>Missed work</a:t>
            </a:r>
          </a:p>
          <a:p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9C8220-C03C-474B-B40C-CBBB713D0ED0}"/>
              </a:ext>
            </a:extLst>
          </p:cNvPr>
          <p:cNvSpPr txBox="1"/>
          <p:nvPr/>
        </p:nvSpPr>
        <p:spPr>
          <a:xfrm>
            <a:off x="6681950" y="1605099"/>
            <a:ext cx="309251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0" u="none" dirty="0"/>
              <a:t>Relationship Building</a:t>
            </a:r>
          </a:p>
          <a:p>
            <a:pPr algn="ctr"/>
            <a:r>
              <a:rPr lang="en-US" b="0" u="none" dirty="0"/>
              <a:t>Planning / Developing Strategy</a:t>
            </a:r>
          </a:p>
          <a:p>
            <a:pPr algn="ctr"/>
            <a:r>
              <a:rPr lang="en-US" b="0" u="none" dirty="0"/>
              <a:t>Lessons Learned</a:t>
            </a:r>
          </a:p>
          <a:p>
            <a:pPr algn="ctr"/>
            <a:r>
              <a:rPr lang="en-US" b="0" u="none" dirty="0"/>
              <a:t>Personal &amp; Staff Development</a:t>
            </a:r>
          </a:p>
          <a:p>
            <a:pPr algn="ctr"/>
            <a:r>
              <a:rPr lang="en-US" b="0" u="none" dirty="0"/>
              <a:t>Exercise and Health</a:t>
            </a:r>
          </a:p>
          <a:p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BB2B0F-37CD-4F05-B99E-F2A1494759E5}"/>
              </a:ext>
            </a:extLst>
          </p:cNvPr>
          <p:cNvSpPr txBox="1"/>
          <p:nvPr/>
        </p:nvSpPr>
        <p:spPr>
          <a:xfrm>
            <a:off x="2456241" y="3846248"/>
            <a:ext cx="336072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Routine reports</a:t>
            </a:r>
          </a:p>
          <a:p>
            <a:pPr algn="ctr"/>
            <a:r>
              <a:rPr lang="en-GB" dirty="0"/>
              <a:t>Routine meetings</a:t>
            </a:r>
          </a:p>
          <a:p>
            <a:pPr algn="ctr"/>
            <a:r>
              <a:rPr lang="en-GB" dirty="0"/>
              <a:t>Many interruptions</a:t>
            </a:r>
          </a:p>
          <a:p>
            <a:pPr algn="ctr"/>
            <a:r>
              <a:rPr lang="en-GB" dirty="0"/>
              <a:t>Other peoples’ priorities / failures</a:t>
            </a:r>
          </a:p>
          <a:p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3874789-BA7C-431E-B770-056FB0DEFEDA}"/>
              </a:ext>
            </a:extLst>
          </p:cNvPr>
          <p:cNvSpPr txBox="1"/>
          <p:nvPr/>
        </p:nvSpPr>
        <p:spPr>
          <a:xfrm>
            <a:off x="7074970" y="3772333"/>
            <a:ext cx="230646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0" dirty="0"/>
              <a:t>Trivia</a:t>
            </a:r>
          </a:p>
          <a:p>
            <a:pPr algn="ctr"/>
            <a:r>
              <a:rPr lang="en-US" b="0" dirty="0"/>
              <a:t>Extended phone calls</a:t>
            </a:r>
          </a:p>
          <a:p>
            <a:pPr algn="ctr"/>
            <a:r>
              <a:rPr lang="en-US" b="0" dirty="0"/>
              <a:t>Some ‘enjoyable’ work</a:t>
            </a:r>
          </a:p>
          <a:p>
            <a:pPr algn="ctr"/>
            <a:r>
              <a:rPr lang="en-US" b="0" dirty="0"/>
              <a:t>Time Wasters</a:t>
            </a:r>
          </a:p>
          <a:p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1A7FE54-F46A-4449-81EE-012850B22642}"/>
              </a:ext>
            </a:extLst>
          </p:cNvPr>
          <p:cNvSpPr txBox="1"/>
          <p:nvPr/>
        </p:nvSpPr>
        <p:spPr>
          <a:xfrm>
            <a:off x="2048777" y="14101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4353B26-8946-4A26-B5FD-366E5F3907E6}"/>
              </a:ext>
            </a:extLst>
          </p:cNvPr>
          <p:cNvSpPr txBox="1"/>
          <p:nvPr/>
        </p:nvSpPr>
        <p:spPr>
          <a:xfrm>
            <a:off x="6179790" y="13746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3AEEC13-99F4-4B9A-9484-A7117D0A6AFC}"/>
              </a:ext>
            </a:extLst>
          </p:cNvPr>
          <p:cNvSpPr txBox="1"/>
          <p:nvPr/>
        </p:nvSpPr>
        <p:spPr>
          <a:xfrm>
            <a:off x="2032000" y="36102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BF74999-1AB1-4B0C-829A-5790EDDB9861}"/>
              </a:ext>
            </a:extLst>
          </p:cNvPr>
          <p:cNvSpPr txBox="1"/>
          <p:nvPr/>
        </p:nvSpPr>
        <p:spPr>
          <a:xfrm>
            <a:off x="6179790" y="35186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72505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C9E425D-0D05-430C-8836-40F4A4C6608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3</a:t>
            </a:fld>
            <a:endParaRPr lang="en-US" noProof="0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D62BBFEC-2C06-4800-AE79-59F9C8A6D1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638301"/>
              </p:ext>
            </p:extLst>
          </p:nvPr>
        </p:nvGraphicFramePr>
        <p:xfrm>
          <a:off x="2032000" y="1332063"/>
          <a:ext cx="8128000" cy="433050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96220859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961568943"/>
                    </a:ext>
                  </a:extLst>
                </a:gridCol>
              </a:tblGrid>
              <a:tr h="216525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 / Reduce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b="0" dirty="0"/>
                        <a:t>Much of this work can be a result of poor planning.</a:t>
                      </a:r>
                    </a:p>
                    <a:p>
                      <a:pPr algn="ctr"/>
                      <a:r>
                        <a:rPr lang="en-US" b="0" dirty="0"/>
                        <a:t>Reduce time spent in this quadrant by focusing on Quadrant 2</a:t>
                      </a:r>
                      <a:endParaRPr lang="en-GB" b="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dirty="0"/>
                        <a:t>Work On / Schedule </a:t>
                      </a:r>
                    </a:p>
                    <a:p>
                      <a:pPr algn="ctr"/>
                      <a:endParaRPr lang="en-US" u="none" dirty="0"/>
                    </a:p>
                    <a:p>
                      <a:pPr algn="ctr"/>
                      <a:r>
                        <a:rPr lang="en-US" b="0" u="none" dirty="0"/>
                        <a:t>This is the work that will prevent crises and emergencies. </a:t>
                      </a:r>
                    </a:p>
                    <a:p>
                      <a:pPr algn="ctr"/>
                      <a:r>
                        <a:rPr lang="en-US" b="0" u="none" dirty="0"/>
                        <a:t>Aim to spend most time in this Quadrant.</a:t>
                      </a:r>
                    </a:p>
                    <a:p>
                      <a:pPr algn="ctr"/>
                      <a:endParaRPr lang="en-GB" u="none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634490"/>
                  </a:ext>
                </a:extLst>
              </a:tr>
              <a:tr h="21652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u="none" dirty="0"/>
                        <a:t>Delegate / Use</a:t>
                      </a:r>
                    </a:p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Empower your team to take responsibility for these. Grow their confidence and competence. Mistakes can be allowed.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Declutter / Dismiss</a:t>
                      </a:r>
                    </a:p>
                    <a:p>
                      <a:pPr algn="ctr"/>
                      <a:endParaRPr lang="en-US" b="1" dirty="0"/>
                    </a:p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Eliminate tasks that do not align with your or your organisations objectives and goals. Learn to say ‘No’ – do not delegate or pass on.</a:t>
                      </a:r>
                    </a:p>
                    <a:p>
                      <a:pPr algn="ctr"/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520384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30DA68E-3185-42D0-A568-49B7492FD173}"/>
              </a:ext>
            </a:extLst>
          </p:cNvPr>
          <p:cNvSpPr txBox="1"/>
          <p:nvPr/>
        </p:nvSpPr>
        <p:spPr>
          <a:xfrm>
            <a:off x="3330429" y="942008"/>
            <a:ext cx="1266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Urgent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946693F-5523-461C-9D15-54D34F6A4751}"/>
              </a:ext>
            </a:extLst>
          </p:cNvPr>
          <p:cNvSpPr txBox="1"/>
          <p:nvPr/>
        </p:nvSpPr>
        <p:spPr>
          <a:xfrm>
            <a:off x="7594835" y="942008"/>
            <a:ext cx="1266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Not urgent</a:t>
            </a:r>
            <a:endParaRPr lang="en-GB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13944EB-D58C-4BD0-B85B-637F6312F98A}"/>
              </a:ext>
            </a:extLst>
          </p:cNvPr>
          <p:cNvSpPr txBox="1"/>
          <p:nvPr/>
        </p:nvSpPr>
        <p:spPr>
          <a:xfrm>
            <a:off x="782039" y="2226922"/>
            <a:ext cx="1266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Important 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C4B4D4B-6979-4B5D-89F2-133BED1168D0}"/>
              </a:ext>
            </a:extLst>
          </p:cNvPr>
          <p:cNvSpPr txBox="1"/>
          <p:nvPr/>
        </p:nvSpPr>
        <p:spPr>
          <a:xfrm>
            <a:off x="782680" y="4261747"/>
            <a:ext cx="1266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Not important </a:t>
            </a:r>
            <a:endParaRPr lang="en-GB" b="1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C269B96-9A02-42E0-9B36-9D7B8E03E7CA}"/>
              </a:ext>
            </a:extLst>
          </p:cNvPr>
          <p:cNvCxnSpPr>
            <a:stCxn id="15" idx="3"/>
          </p:cNvCxnSpPr>
          <p:nvPr/>
        </p:nvCxnSpPr>
        <p:spPr>
          <a:xfrm>
            <a:off x="4597167" y="1126674"/>
            <a:ext cx="2848662" cy="10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D794460-DD02-4F9D-B976-9C4A1974E3BE}"/>
              </a:ext>
            </a:extLst>
          </p:cNvPr>
          <p:cNvCxnSpPr>
            <a:stCxn id="19" idx="2"/>
          </p:cNvCxnSpPr>
          <p:nvPr/>
        </p:nvCxnSpPr>
        <p:spPr>
          <a:xfrm>
            <a:off x="1415408" y="2596254"/>
            <a:ext cx="0" cy="1665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FE9418C-506C-4BFA-B19F-36444173515A}"/>
              </a:ext>
            </a:extLst>
          </p:cNvPr>
          <p:cNvSpPr txBox="1"/>
          <p:nvPr/>
        </p:nvSpPr>
        <p:spPr>
          <a:xfrm>
            <a:off x="2048777" y="14101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C9492A-0E4C-4830-8567-FDB4BBA3AFFE}"/>
              </a:ext>
            </a:extLst>
          </p:cNvPr>
          <p:cNvSpPr txBox="1"/>
          <p:nvPr/>
        </p:nvSpPr>
        <p:spPr>
          <a:xfrm>
            <a:off x="6179790" y="13746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0A4110-07E7-4941-9D3B-576B885B5D61}"/>
              </a:ext>
            </a:extLst>
          </p:cNvPr>
          <p:cNvSpPr txBox="1"/>
          <p:nvPr/>
        </p:nvSpPr>
        <p:spPr>
          <a:xfrm>
            <a:off x="2032000" y="36102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A17282-A877-47D4-9EBF-C09AC5556F9D}"/>
              </a:ext>
            </a:extLst>
          </p:cNvPr>
          <p:cNvSpPr txBox="1"/>
          <p:nvPr/>
        </p:nvSpPr>
        <p:spPr>
          <a:xfrm>
            <a:off x="6179790" y="35186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18" name="Title 2">
            <a:extLst>
              <a:ext uri="{FF2B5EF4-FFF2-40B4-BE49-F238E27FC236}">
                <a16:creationId xmlns:a16="http://schemas.microsoft.com/office/drawing/2014/main" id="{0DE4DABA-B037-45D7-BFF6-09BAC51CC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28000" cy="432000"/>
          </a:xfrm>
        </p:spPr>
        <p:txBody>
          <a:bodyPr/>
          <a:lstStyle/>
          <a:p>
            <a:r>
              <a:rPr lang="en-US" dirty="0"/>
              <a:t>Eisenhower Matrix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73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2C71D60-096E-44E1-92C0-0B47336C66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4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126E715-990A-400E-8528-54E425FC9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Six time-management tips when working with the Eisenhower Matrix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6A3054-5CB1-4442-BE9B-7C0C6E739755}"/>
              </a:ext>
            </a:extLst>
          </p:cNvPr>
          <p:cNvSpPr txBox="1"/>
          <p:nvPr/>
        </p:nvSpPr>
        <p:spPr>
          <a:xfrm>
            <a:off x="637563" y="1427226"/>
            <a:ext cx="933694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Creating a to-do list frees your mind. 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Try limiting yourself to no more than eight tasks per quadrant. Before adding another one, complete the most important one first. It is not about collecting but finishing tasks.  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Align with your manager – some tasks you think are important may not be.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Maintain only one list for both business and private tasks. 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Do not get distracted.  Plan the night before, then work on your stuff.  Schedule time for checking emails and catching up. Do not let others define your priorities. 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Finally, try not to procrastinate too much. Not even by over-managing your to-do list!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985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C9E425D-0D05-430C-8836-40F4A4C6608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5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D6028B-1B44-426C-8C04-59BB47AB3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management</a:t>
            </a:r>
            <a:endParaRPr lang="en-GB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D62BBFEC-2C06-4800-AE79-59F9C8A6D1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199794"/>
              </p:ext>
            </p:extLst>
          </p:nvPr>
        </p:nvGraphicFramePr>
        <p:xfrm>
          <a:off x="2032000" y="1332063"/>
          <a:ext cx="8128000" cy="433050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96220859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961568943"/>
                    </a:ext>
                  </a:extLst>
                </a:gridCol>
              </a:tblGrid>
              <a:tr h="2165253">
                <a:tc>
                  <a:txBody>
                    <a:bodyPr/>
                    <a:lstStyle/>
                    <a:p>
                      <a:pPr algn="ctr"/>
                      <a:endParaRPr lang="en-GB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u="none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634490"/>
                  </a:ext>
                </a:extLst>
              </a:tr>
              <a:tr h="21652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3520384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30DA68E-3185-42D0-A568-49B7492FD173}"/>
              </a:ext>
            </a:extLst>
          </p:cNvPr>
          <p:cNvSpPr txBox="1"/>
          <p:nvPr/>
        </p:nvSpPr>
        <p:spPr>
          <a:xfrm>
            <a:off x="3330429" y="942008"/>
            <a:ext cx="1266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Urgent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946693F-5523-461C-9D15-54D34F6A4751}"/>
              </a:ext>
            </a:extLst>
          </p:cNvPr>
          <p:cNvSpPr txBox="1"/>
          <p:nvPr/>
        </p:nvSpPr>
        <p:spPr>
          <a:xfrm>
            <a:off x="7594835" y="942008"/>
            <a:ext cx="1266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Not urgent</a:t>
            </a:r>
            <a:endParaRPr lang="en-GB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13944EB-D58C-4BD0-B85B-637F6312F98A}"/>
              </a:ext>
            </a:extLst>
          </p:cNvPr>
          <p:cNvSpPr txBox="1"/>
          <p:nvPr/>
        </p:nvSpPr>
        <p:spPr>
          <a:xfrm>
            <a:off x="782039" y="2226922"/>
            <a:ext cx="1266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Important 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C4B4D4B-6979-4B5D-89F2-133BED1168D0}"/>
              </a:ext>
            </a:extLst>
          </p:cNvPr>
          <p:cNvSpPr txBox="1"/>
          <p:nvPr/>
        </p:nvSpPr>
        <p:spPr>
          <a:xfrm>
            <a:off x="782680" y="4261747"/>
            <a:ext cx="1266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Not important </a:t>
            </a:r>
            <a:endParaRPr lang="en-GB" b="1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C269B96-9A02-42E0-9B36-9D7B8E03E7CA}"/>
              </a:ext>
            </a:extLst>
          </p:cNvPr>
          <p:cNvCxnSpPr>
            <a:stCxn id="15" idx="3"/>
          </p:cNvCxnSpPr>
          <p:nvPr/>
        </p:nvCxnSpPr>
        <p:spPr>
          <a:xfrm>
            <a:off x="4597167" y="1126674"/>
            <a:ext cx="2848662" cy="10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D794460-DD02-4F9D-B976-9C4A1974E3BE}"/>
              </a:ext>
            </a:extLst>
          </p:cNvPr>
          <p:cNvCxnSpPr>
            <a:stCxn id="19" idx="2"/>
          </p:cNvCxnSpPr>
          <p:nvPr/>
        </p:nvCxnSpPr>
        <p:spPr>
          <a:xfrm>
            <a:off x="1415408" y="2596254"/>
            <a:ext cx="0" cy="1665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FE9418C-506C-4BFA-B19F-36444173515A}"/>
              </a:ext>
            </a:extLst>
          </p:cNvPr>
          <p:cNvSpPr txBox="1"/>
          <p:nvPr/>
        </p:nvSpPr>
        <p:spPr>
          <a:xfrm>
            <a:off x="2048777" y="1410161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1.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C9492A-0E4C-4830-8567-FDB4BBA3AFFE}"/>
              </a:ext>
            </a:extLst>
          </p:cNvPr>
          <p:cNvSpPr txBox="1"/>
          <p:nvPr/>
        </p:nvSpPr>
        <p:spPr>
          <a:xfrm>
            <a:off x="6179790" y="1374639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0A4110-07E7-4941-9D3B-576B885B5D61}"/>
              </a:ext>
            </a:extLst>
          </p:cNvPr>
          <p:cNvSpPr txBox="1"/>
          <p:nvPr/>
        </p:nvSpPr>
        <p:spPr>
          <a:xfrm>
            <a:off x="2032000" y="3610236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3.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A17282-A877-47D4-9EBF-C09AC5556F9D}"/>
              </a:ext>
            </a:extLst>
          </p:cNvPr>
          <p:cNvSpPr txBox="1"/>
          <p:nvPr/>
        </p:nvSpPr>
        <p:spPr>
          <a:xfrm>
            <a:off x="6179790" y="3518604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4. </a:t>
            </a:r>
          </a:p>
        </p:txBody>
      </p:sp>
    </p:spTree>
    <p:extLst>
      <p:ext uri="{BB962C8B-B14F-4D97-AF65-F5344CB8AC3E}">
        <p14:creationId xmlns:p14="http://schemas.microsoft.com/office/powerpoint/2010/main" val="2795396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16411250_Bright business presentation_AAS_v3" id="{57D58BC9-3F05-45D4-81CD-7BA898B4CAAD}" vid="{0F92AA19-00D6-4C71-B13F-219D7994A0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E15EA0-2F38-456B-B156-038699A5D1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90D0D0-7C1D-47FF-A2F0-9937AA567A3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2EDB5DD7-8DCC-4069-9EB3-5D09818665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Bright business presentation</Template>
  <TotalTime>311</TotalTime>
  <Words>478</Words>
  <Application>Microsoft Office PowerPoint</Application>
  <PresentationFormat>Widescreen</PresentationFormat>
  <Paragraphs>88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Completing the matrix</vt:lpstr>
      <vt:lpstr>Eisenhower Matrix</vt:lpstr>
      <vt:lpstr>Eisenhower Matrix</vt:lpstr>
      <vt:lpstr>Six time-management tips when working with the Eisenhower Matrix</vt:lpstr>
      <vt:lpstr>Time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Development programme</dc:title>
  <dc:creator>Kim Foster</dc:creator>
  <cp:lastModifiedBy>John Fairbrass</cp:lastModifiedBy>
  <cp:revision>92</cp:revision>
  <dcterms:created xsi:type="dcterms:W3CDTF">2020-07-30T14:26:06Z</dcterms:created>
  <dcterms:modified xsi:type="dcterms:W3CDTF">2020-10-28T11:40:36Z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